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6" r:id="rId2"/>
    <p:sldId id="269" r:id="rId3"/>
    <p:sldId id="267" r:id="rId4"/>
    <p:sldId id="256" r:id="rId5"/>
    <p:sldId id="257" r:id="rId6"/>
    <p:sldId id="26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C32FD021-0194-42EA-A317-7DD4B8D58E8E}" type="datetimeFigureOut">
              <a:rPr lang="en-US" smtClean="0"/>
              <a:t>5/2/2021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3C4E1F0-99AC-42E6-A4BE-B2CE98282EF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32FD021-0194-42EA-A317-7DD4B8D58E8E}"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4E1F0-99AC-42E6-A4BE-B2CE98282E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32FD021-0194-42EA-A317-7DD4B8D58E8E}"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4E1F0-99AC-42E6-A4BE-B2CE98282E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32FD021-0194-42EA-A317-7DD4B8D58E8E}"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4E1F0-99AC-42E6-A4BE-B2CE98282E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32FD021-0194-42EA-A317-7DD4B8D58E8E}"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3C4E1F0-99AC-42E6-A4BE-B2CE98282EF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32FD021-0194-42EA-A317-7DD4B8D58E8E}"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4E1F0-99AC-42E6-A4BE-B2CE98282E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32FD021-0194-42EA-A317-7DD4B8D58E8E}" type="datetimeFigureOut">
              <a:rPr lang="en-US" smtClean="0"/>
              <a:t>5/2/2021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C4E1F0-99AC-42E6-A4BE-B2CE98282E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32FD021-0194-42EA-A317-7DD4B8D58E8E}" type="datetimeFigureOut">
              <a:rPr lang="en-US" smtClean="0"/>
              <a:t>5/2/2021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C4E1F0-99AC-42E6-A4BE-B2CE98282E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FD021-0194-42EA-A317-7DD4B8D58E8E}" type="datetimeFigureOut">
              <a:rPr lang="en-US" smtClean="0"/>
              <a:t>5/2/2021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C4E1F0-99AC-42E6-A4BE-B2CE98282E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32FD021-0194-42EA-A317-7DD4B8D58E8E}"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4E1F0-99AC-42E6-A4BE-B2CE98282E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32FD021-0194-42EA-A317-7DD4B8D58E8E}"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4E1F0-99AC-42E6-A4BE-B2CE98282E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2FD021-0194-42EA-A317-7DD4B8D58E8E}" type="datetimeFigureOut">
              <a:rPr lang="en-US" smtClean="0"/>
              <a:t>5/2/2021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3C4E1F0-99AC-42E6-A4BE-B2CE98282EF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hyperlink" Target="tel:8-9" TargetMode="Externa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hyperlink" Target="tel:1-5" TargetMode="External" /><Relationship Id="rId2" Type="http://schemas.openxmlformats.org/officeDocument/2006/relationships/hyperlink" Target="http://away.&#8212;matthew/"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hyperlink" Target="tel:4-5" TargetMode="External" /><Relationship Id="rId2" Type="http://schemas.openxmlformats.org/officeDocument/2006/relationships/hyperlink" Target="tel:112" TargetMode="Externa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hyperlink" Target="tel:1-3" TargetMode="Externa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229600" cy="2895600"/>
          </a:xfrm>
        </p:spPr>
        <p:txBody>
          <a:bodyPr>
            <a:noAutofit/>
          </a:bodyPr>
          <a:lstStyle/>
          <a:p>
            <a:r>
              <a:rPr lang="en-US" sz="9600" b="1" dirty="0">
                <a:effectLst>
                  <a:outerShdw blurRad="38100" dist="38100" dir="2700000" algn="tl">
                    <a:srgbClr val="000000">
                      <a:alpha val="43137"/>
                    </a:srgbClr>
                  </a:outerShdw>
                </a:effectLst>
                <a:latin typeface="+mn-lt"/>
              </a:rPr>
              <a:t>BE GENEROUS</a:t>
            </a:r>
          </a:p>
        </p:txBody>
      </p:sp>
      <p:sp>
        <p:nvSpPr>
          <p:cNvPr id="3" name="Content Placeholder 2"/>
          <p:cNvSpPr>
            <a:spLocks noGrp="1"/>
          </p:cNvSpPr>
          <p:nvPr>
            <p:ph idx="1"/>
          </p:nvPr>
        </p:nvSpPr>
        <p:spPr>
          <a:xfrm>
            <a:off x="5486400" y="6324600"/>
            <a:ext cx="4038600" cy="609600"/>
          </a:xfrm>
        </p:spPr>
        <p:txBody>
          <a:bodyPr>
            <a:normAutofit/>
          </a:bodyPr>
          <a:lstStyle/>
          <a:p>
            <a:pPr marL="0" indent="0" algn="ctr">
              <a:buNone/>
            </a:pPr>
            <a:r>
              <a:rPr lang="en-US" i="1" dirty="0">
                <a:solidFill>
                  <a:srgbClr val="00B0F0"/>
                </a:solidFill>
              </a:rPr>
              <a:t>With Rev Chemweno</a:t>
            </a:r>
          </a:p>
        </p:txBody>
      </p:sp>
    </p:spTree>
    <p:extLst>
      <p:ext uri="{BB962C8B-B14F-4D97-AF65-F5344CB8AC3E}">
        <p14:creationId xmlns:p14="http://schemas.microsoft.com/office/powerpoint/2010/main" val="3159133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362200"/>
          </a:xfrm>
        </p:spPr>
        <p:txBody>
          <a:bodyPr>
            <a:normAutofit fontScale="90000"/>
          </a:bodyPr>
          <a:lstStyle/>
          <a:p>
            <a:r>
              <a:rPr lang="en-US" dirty="0">
                <a:solidFill>
                  <a:srgbClr val="FFFF00"/>
                </a:solidFill>
              </a:rPr>
              <a:t>6. God considers your giving to the poor as a personal gift to him, which he will be faithful to repay.</a:t>
            </a:r>
          </a:p>
        </p:txBody>
      </p:sp>
      <p:sp>
        <p:nvSpPr>
          <p:cNvPr id="3" name="Content Placeholder 2"/>
          <p:cNvSpPr>
            <a:spLocks noGrp="1"/>
          </p:cNvSpPr>
          <p:nvPr>
            <p:ph idx="1"/>
          </p:nvPr>
        </p:nvSpPr>
        <p:spPr>
          <a:xfrm>
            <a:off x="457200" y="2667000"/>
            <a:ext cx="8229600" cy="3992563"/>
          </a:xfrm>
        </p:spPr>
        <p:txBody>
          <a:bodyPr>
            <a:normAutofit fontScale="92500" lnSpcReduction="10000"/>
          </a:bodyPr>
          <a:lstStyle/>
          <a:p>
            <a:r>
              <a:rPr lang="en-US" sz="3600" dirty="0"/>
              <a:t>Whoever is generous to the poor lends to the LORD, and he will repay him for his deed. </a:t>
            </a:r>
          </a:p>
          <a:p>
            <a:pPr marL="137160" indent="0">
              <a:buNone/>
            </a:pPr>
            <a:r>
              <a:rPr lang="en-US" sz="3600" dirty="0"/>
              <a:t>(Proverbs 19:17 ESV)</a:t>
            </a:r>
            <a:br>
              <a:rPr lang="en-US" sz="3600" dirty="0"/>
            </a:br>
            <a:endParaRPr lang="en-US" sz="3600" dirty="0"/>
          </a:p>
          <a:p>
            <a:r>
              <a:rPr lang="en-US" sz="3600" dirty="0"/>
              <a:t>Whoever brings blessing will be enriched, and one who waters will himself be watered. (Proverbs 11:25)</a:t>
            </a:r>
          </a:p>
        </p:txBody>
      </p:sp>
    </p:spTree>
    <p:extLst>
      <p:ext uri="{BB962C8B-B14F-4D97-AF65-F5344CB8AC3E}">
        <p14:creationId xmlns:p14="http://schemas.microsoft.com/office/powerpoint/2010/main" val="4034618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7. You will reap in the same way you give.</a:t>
            </a:r>
          </a:p>
        </p:txBody>
      </p:sp>
      <p:sp>
        <p:nvSpPr>
          <p:cNvPr id="3" name="Content Placeholder 2"/>
          <p:cNvSpPr>
            <a:spLocks noGrp="1"/>
          </p:cNvSpPr>
          <p:nvPr>
            <p:ph idx="1"/>
          </p:nvPr>
        </p:nvSpPr>
        <p:spPr/>
        <p:txBody>
          <a:bodyPr>
            <a:normAutofit/>
          </a:bodyPr>
          <a:lstStyle/>
          <a:p>
            <a:r>
              <a:rPr lang="en-US" sz="4800" dirty="0"/>
              <a:t>The point is this: whoever sows sparingly will also reap sparingly, and whoever sows bountifully will also reap bountifully. (2 Corinthians 9:6)</a:t>
            </a:r>
          </a:p>
        </p:txBody>
      </p:sp>
    </p:spTree>
    <p:extLst>
      <p:ext uri="{BB962C8B-B14F-4D97-AF65-F5344CB8AC3E}">
        <p14:creationId xmlns:p14="http://schemas.microsoft.com/office/powerpoint/2010/main" val="1774051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8. God will increase your capacity for every kind of good work.</a:t>
            </a:r>
          </a:p>
        </p:txBody>
      </p:sp>
      <p:sp>
        <p:nvSpPr>
          <p:cNvPr id="3" name="Content Placeholder 2"/>
          <p:cNvSpPr>
            <a:spLocks noGrp="1"/>
          </p:cNvSpPr>
          <p:nvPr>
            <p:ph idx="1"/>
          </p:nvPr>
        </p:nvSpPr>
        <p:spPr>
          <a:xfrm>
            <a:off x="304800" y="1752600"/>
            <a:ext cx="8686800" cy="4800600"/>
          </a:xfrm>
        </p:spPr>
        <p:txBody>
          <a:bodyPr>
            <a:noAutofit/>
          </a:bodyPr>
          <a:lstStyle/>
          <a:p>
            <a:r>
              <a:rPr lang="en-US" sz="3600" dirty="0"/>
              <a:t>And God is able to make all grace abound to you, so that having all sufficiency in all things at all times, you may abound in every good work. As it is written, “He has distributed freely, he has given to the poor; his righteousness endures forever.” </a:t>
            </a:r>
          </a:p>
          <a:p>
            <a:pPr marL="0" indent="0">
              <a:buNone/>
            </a:pPr>
            <a:r>
              <a:rPr lang="en-US" sz="3600" dirty="0"/>
              <a:t>(2 Corinthians 9:</a:t>
            </a:r>
            <a:r>
              <a:rPr lang="en-US" sz="3600" u="sng" dirty="0">
                <a:hlinkClick r:id="rId2"/>
              </a:rPr>
              <a:t>8-9</a:t>
            </a:r>
            <a:r>
              <a:rPr lang="en-US" sz="3600" dirty="0"/>
              <a:t>)</a:t>
            </a:r>
          </a:p>
        </p:txBody>
      </p:sp>
    </p:spTree>
    <p:extLst>
      <p:ext uri="{BB962C8B-B14F-4D97-AF65-F5344CB8AC3E}">
        <p14:creationId xmlns:p14="http://schemas.microsoft.com/office/powerpoint/2010/main" val="2940741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solidFill>
                  <a:srgbClr val="FFFF00"/>
                </a:solidFill>
              </a:rPr>
              <a:t>9. God will enrich you to be increasingly generous.</a:t>
            </a:r>
          </a:p>
        </p:txBody>
      </p:sp>
      <p:sp>
        <p:nvSpPr>
          <p:cNvPr id="3" name="Content Placeholder 2"/>
          <p:cNvSpPr>
            <a:spLocks noGrp="1"/>
          </p:cNvSpPr>
          <p:nvPr>
            <p:ph idx="1"/>
          </p:nvPr>
        </p:nvSpPr>
        <p:spPr>
          <a:xfrm>
            <a:off x="457200" y="1752600"/>
            <a:ext cx="8229600" cy="4556760"/>
          </a:xfrm>
        </p:spPr>
        <p:txBody>
          <a:bodyPr>
            <a:normAutofit lnSpcReduction="10000"/>
          </a:bodyPr>
          <a:lstStyle/>
          <a:p>
            <a:r>
              <a:rPr lang="en-US" sz="4800" dirty="0"/>
              <a:t>You will be enriched in every way to be generous in every way, which through us will produce thanksgiving to God. </a:t>
            </a:r>
          </a:p>
          <a:p>
            <a:pPr marL="137160" indent="0">
              <a:buNone/>
            </a:pPr>
            <a:r>
              <a:rPr lang="en-US" sz="4800" dirty="0"/>
              <a:t> (2 Corinthians 9:11)</a:t>
            </a:r>
          </a:p>
        </p:txBody>
      </p:sp>
    </p:spTree>
    <p:extLst>
      <p:ext uri="{BB962C8B-B14F-4D97-AF65-F5344CB8AC3E}">
        <p14:creationId xmlns:p14="http://schemas.microsoft.com/office/powerpoint/2010/main" val="188986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IS VERY GENEROUS</a:t>
            </a:r>
          </a:p>
        </p:txBody>
      </p:sp>
      <p:sp>
        <p:nvSpPr>
          <p:cNvPr id="3" name="Content Placeholder 2"/>
          <p:cNvSpPr>
            <a:spLocks noGrp="1"/>
          </p:cNvSpPr>
          <p:nvPr>
            <p:ph idx="1"/>
          </p:nvPr>
        </p:nvSpPr>
        <p:spPr/>
        <p:txBody>
          <a:bodyPr/>
          <a:lstStyle/>
          <a:p>
            <a:r>
              <a:rPr lang="en-US" dirty="0"/>
              <a:t>JAMES 1:5 </a:t>
            </a:r>
          </a:p>
        </p:txBody>
      </p:sp>
    </p:spTree>
    <p:extLst>
      <p:ext uri="{BB962C8B-B14F-4D97-AF65-F5344CB8AC3E}">
        <p14:creationId xmlns:p14="http://schemas.microsoft.com/office/powerpoint/2010/main" val="393400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FF00"/>
                </a:solidFill>
                <a:effectLst>
                  <a:outerShdw blurRad="38100" dist="38100" dir="2700000" algn="tl">
                    <a:srgbClr val="000000">
                      <a:alpha val="43137"/>
                    </a:srgbClr>
                  </a:outerShdw>
                </a:effectLst>
              </a:rPr>
              <a:t>EXAMPLES OF GENEROUS PEOPLE IN THE BIBLE</a:t>
            </a:r>
          </a:p>
        </p:txBody>
      </p:sp>
      <p:sp>
        <p:nvSpPr>
          <p:cNvPr id="3" name="Content Placeholder 2"/>
          <p:cNvSpPr>
            <a:spLocks noGrp="1"/>
          </p:cNvSpPr>
          <p:nvPr>
            <p:ph idx="1"/>
          </p:nvPr>
        </p:nvSpPr>
        <p:spPr/>
        <p:txBody>
          <a:bodyPr>
            <a:normAutofit lnSpcReduction="10000"/>
          </a:bodyPr>
          <a:lstStyle/>
          <a:p>
            <a:pPr marL="0" indent="0">
              <a:buNone/>
            </a:pPr>
            <a:r>
              <a:rPr lang="en-US" dirty="0"/>
              <a:t>1. The Widow of </a:t>
            </a:r>
            <a:r>
              <a:rPr lang="en-US" dirty="0" err="1"/>
              <a:t>Zarephath</a:t>
            </a:r>
            <a:br>
              <a:rPr lang="en-US" dirty="0"/>
            </a:br>
            <a:r>
              <a:rPr lang="en-US" dirty="0"/>
              <a:t>	</a:t>
            </a:r>
            <a:r>
              <a:rPr lang="en-US" dirty="0">
                <a:solidFill>
                  <a:srgbClr val="00B0F0"/>
                </a:solidFill>
              </a:rPr>
              <a:t>1 Kings 17:7–16 </a:t>
            </a:r>
          </a:p>
          <a:p>
            <a:pPr marL="0" indent="0">
              <a:buNone/>
            </a:pPr>
            <a:r>
              <a:rPr lang="en-US" dirty="0"/>
              <a:t>2. The </a:t>
            </a:r>
            <a:r>
              <a:rPr lang="en-US" dirty="0" err="1"/>
              <a:t>Shunammite</a:t>
            </a:r>
            <a:r>
              <a:rPr lang="en-US" dirty="0"/>
              <a:t> Woman</a:t>
            </a:r>
            <a:br>
              <a:rPr lang="en-US" dirty="0"/>
            </a:br>
            <a:r>
              <a:rPr lang="en-US" dirty="0"/>
              <a:t>	</a:t>
            </a:r>
            <a:r>
              <a:rPr lang="en-US" dirty="0">
                <a:solidFill>
                  <a:srgbClr val="00B0F0"/>
                </a:solidFill>
              </a:rPr>
              <a:t>2 Kings 4:8–10</a:t>
            </a:r>
            <a:r>
              <a:rPr lang="en-US" dirty="0"/>
              <a:t> </a:t>
            </a:r>
          </a:p>
          <a:p>
            <a:pPr marL="0" indent="0">
              <a:buNone/>
            </a:pPr>
            <a:r>
              <a:rPr lang="en-US" dirty="0"/>
              <a:t>3. Joseph of </a:t>
            </a:r>
            <a:r>
              <a:rPr lang="en-US" dirty="0" err="1"/>
              <a:t>Arimathea</a:t>
            </a:r>
            <a:br>
              <a:rPr lang="en-US" dirty="0"/>
            </a:br>
            <a:r>
              <a:rPr lang="en-US" dirty="0"/>
              <a:t>	</a:t>
            </a:r>
            <a:r>
              <a:rPr lang="en-US" dirty="0">
                <a:solidFill>
                  <a:srgbClr val="00B0F0"/>
                </a:solidFill>
                <a:hlinkClick r:id="rId2"/>
              </a:rPr>
              <a:t>Matthew</a:t>
            </a:r>
            <a:r>
              <a:rPr lang="en-US" dirty="0">
                <a:solidFill>
                  <a:srgbClr val="00B0F0"/>
                </a:solidFill>
              </a:rPr>
              <a:t> 27:57–60</a:t>
            </a:r>
          </a:p>
          <a:p>
            <a:pPr marL="0" indent="0">
              <a:buNone/>
            </a:pPr>
            <a:r>
              <a:rPr lang="en-US" dirty="0"/>
              <a:t>4. The Churches of Macedonia</a:t>
            </a:r>
          </a:p>
          <a:p>
            <a:pPr marL="0" indent="0">
              <a:buNone/>
            </a:pPr>
            <a:r>
              <a:rPr lang="en-US" dirty="0"/>
              <a:t>    	</a:t>
            </a:r>
            <a:r>
              <a:rPr lang="en-US" dirty="0">
                <a:solidFill>
                  <a:srgbClr val="00B0F0"/>
                </a:solidFill>
              </a:rPr>
              <a:t>2 Corinthians 8:</a:t>
            </a:r>
            <a:r>
              <a:rPr lang="en-US" dirty="0">
                <a:solidFill>
                  <a:srgbClr val="00B0F0"/>
                </a:solidFill>
                <a:hlinkClick r:id="rId3"/>
              </a:rPr>
              <a:t>1-5</a:t>
            </a:r>
            <a:endParaRPr lang="en-US" dirty="0">
              <a:solidFill>
                <a:srgbClr val="00B0F0"/>
              </a:solidFill>
            </a:endParaRPr>
          </a:p>
          <a:p>
            <a:pPr marL="457200" indent="-457200"/>
            <a:r>
              <a:rPr lang="en-US" dirty="0"/>
              <a:t>Christian generosity is always a response to faith.</a:t>
            </a:r>
          </a:p>
        </p:txBody>
      </p:sp>
    </p:spTree>
    <p:extLst>
      <p:ext uri="{BB962C8B-B14F-4D97-AF65-F5344CB8AC3E}">
        <p14:creationId xmlns:p14="http://schemas.microsoft.com/office/powerpoint/2010/main" val="239553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i="1" dirty="0">
                <a:latin typeface="+mn-lt"/>
              </a:rPr>
              <a:t>WHY BE GENEROUS:</a:t>
            </a:r>
          </a:p>
        </p:txBody>
      </p:sp>
    </p:spTree>
    <p:extLst>
      <p:ext uri="{BB962C8B-B14F-4D97-AF65-F5344CB8AC3E}">
        <p14:creationId xmlns:p14="http://schemas.microsoft.com/office/powerpoint/2010/main" val="362897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Autofit/>
          </a:bodyPr>
          <a:lstStyle/>
          <a:p>
            <a:r>
              <a:rPr lang="en-US" sz="4000" dirty="0">
                <a:solidFill>
                  <a:srgbClr val="FFFF00"/>
                </a:solidFill>
              </a:rPr>
              <a:t>1. God promises you’ll be blessed for generosity to the needy.</a:t>
            </a:r>
          </a:p>
        </p:txBody>
      </p:sp>
      <p:sp>
        <p:nvSpPr>
          <p:cNvPr id="3" name="Content Placeholder 2"/>
          <p:cNvSpPr>
            <a:spLocks noGrp="1"/>
          </p:cNvSpPr>
          <p:nvPr>
            <p:ph idx="1"/>
          </p:nvPr>
        </p:nvSpPr>
        <p:spPr>
          <a:xfrm>
            <a:off x="457200" y="1981200"/>
            <a:ext cx="8229600" cy="4328160"/>
          </a:xfrm>
        </p:spPr>
        <p:txBody>
          <a:bodyPr>
            <a:normAutofit/>
          </a:bodyPr>
          <a:lstStyle/>
          <a:p>
            <a:r>
              <a:rPr lang="en-US" sz="5400" dirty="0"/>
              <a:t>Whoever despises his neighbor is a sinner, but blessed is he who is generous to the poor. (Proverbs 14:21)</a:t>
            </a:r>
          </a:p>
        </p:txBody>
      </p:sp>
    </p:spTree>
    <p:extLst>
      <p:ext uri="{BB962C8B-B14F-4D97-AF65-F5344CB8AC3E}">
        <p14:creationId xmlns:p14="http://schemas.microsoft.com/office/powerpoint/2010/main" val="1775291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2. Light will break in your darkness</a:t>
            </a:r>
          </a:p>
        </p:txBody>
      </p:sp>
      <p:sp>
        <p:nvSpPr>
          <p:cNvPr id="3" name="Content Placeholder 2"/>
          <p:cNvSpPr>
            <a:spLocks noGrp="1"/>
          </p:cNvSpPr>
          <p:nvPr>
            <p:ph idx="1"/>
          </p:nvPr>
        </p:nvSpPr>
        <p:spPr/>
        <p:txBody>
          <a:bodyPr>
            <a:noAutofit/>
          </a:bodyPr>
          <a:lstStyle/>
          <a:p>
            <a:r>
              <a:rPr lang="en-US" sz="4400" dirty="0"/>
              <a:t>Light dawns in the darkness for the upright; he is gracious, merciful, and righteous. It is well with the man who deals generously and lends; who conducts his affairs with justice. (Psalm </a:t>
            </a:r>
            <a:r>
              <a:rPr lang="en-US" sz="4400" u="sng" dirty="0">
                <a:hlinkClick r:id="rId2"/>
              </a:rPr>
              <a:t>112</a:t>
            </a:r>
            <a:r>
              <a:rPr lang="en-US" sz="4400" dirty="0"/>
              <a:t>:</a:t>
            </a:r>
            <a:r>
              <a:rPr lang="en-US" sz="4400" u="sng" dirty="0">
                <a:hlinkClick r:id="rId3"/>
              </a:rPr>
              <a:t>4-5</a:t>
            </a:r>
            <a:r>
              <a:rPr lang="en-US" sz="4400" dirty="0"/>
              <a:t>)</a:t>
            </a:r>
          </a:p>
        </p:txBody>
      </p:sp>
    </p:spTree>
    <p:extLst>
      <p:ext uri="{BB962C8B-B14F-4D97-AF65-F5344CB8AC3E}">
        <p14:creationId xmlns:p14="http://schemas.microsoft.com/office/powerpoint/2010/main" val="3190123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524000"/>
          </a:xfrm>
        </p:spPr>
        <p:txBody>
          <a:bodyPr>
            <a:noAutofit/>
          </a:bodyPr>
          <a:lstStyle/>
          <a:p>
            <a:r>
              <a:rPr lang="en-US" sz="5400" dirty="0">
                <a:solidFill>
                  <a:srgbClr val="FFFF00"/>
                </a:solidFill>
              </a:rPr>
              <a:t>3. God will bless your children.</a:t>
            </a:r>
          </a:p>
        </p:txBody>
      </p:sp>
      <p:sp>
        <p:nvSpPr>
          <p:cNvPr id="3" name="Content Placeholder 2"/>
          <p:cNvSpPr>
            <a:spLocks noGrp="1"/>
          </p:cNvSpPr>
          <p:nvPr>
            <p:ph idx="1"/>
          </p:nvPr>
        </p:nvSpPr>
        <p:spPr/>
        <p:txBody>
          <a:bodyPr>
            <a:normAutofit lnSpcReduction="10000"/>
          </a:bodyPr>
          <a:lstStyle/>
          <a:p>
            <a:r>
              <a:rPr lang="en-US" sz="6000" dirty="0"/>
              <a:t>He is ever lending generously, and his children become a blessing. </a:t>
            </a:r>
          </a:p>
          <a:p>
            <a:pPr marL="137160" indent="0">
              <a:buNone/>
            </a:pPr>
            <a:r>
              <a:rPr lang="en-US" sz="6000" dirty="0"/>
              <a:t>(Psalm 37:26)</a:t>
            </a:r>
          </a:p>
        </p:txBody>
      </p:sp>
    </p:spTree>
    <p:extLst>
      <p:ext uri="{BB962C8B-B14F-4D97-AF65-F5344CB8AC3E}">
        <p14:creationId xmlns:p14="http://schemas.microsoft.com/office/powerpoint/2010/main" val="1467587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solidFill>
                  <a:srgbClr val="FFFF00"/>
                </a:solidFill>
              </a:rPr>
              <a:t>4. God will protect, deliver, and restore you</a:t>
            </a:r>
          </a:p>
        </p:txBody>
      </p:sp>
      <p:sp>
        <p:nvSpPr>
          <p:cNvPr id="3" name="Content Placeholder 2"/>
          <p:cNvSpPr>
            <a:spLocks noGrp="1"/>
          </p:cNvSpPr>
          <p:nvPr>
            <p:ph idx="1"/>
          </p:nvPr>
        </p:nvSpPr>
        <p:spPr/>
        <p:txBody>
          <a:bodyPr>
            <a:noAutofit/>
          </a:bodyPr>
          <a:lstStyle/>
          <a:p>
            <a:r>
              <a:rPr lang="en-US" sz="3600" dirty="0"/>
              <a:t>Blessed is the one who considers the poor! In the day of trouble the LORD delivers him; the LORD protects him and keeps him alive; he is called blessed in the land; you do not give him up to the will of his enemies. The LORD sustains him on his sickbed; in his illness you restore him to full health. (Psalm 41:</a:t>
            </a:r>
            <a:r>
              <a:rPr lang="en-US" sz="3600" u="sng" dirty="0">
                <a:hlinkClick r:id="rId2"/>
              </a:rPr>
              <a:t>1-3</a:t>
            </a:r>
            <a:r>
              <a:rPr lang="en-US" sz="3600" dirty="0"/>
              <a:t>)</a:t>
            </a:r>
          </a:p>
        </p:txBody>
      </p:sp>
    </p:spTree>
    <p:extLst>
      <p:ext uri="{BB962C8B-B14F-4D97-AF65-F5344CB8AC3E}">
        <p14:creationId xmlns:p14="http://schemas.microsoft.com/office/powerpoint/2010/main" val="276009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FF00"/>
                </a:solidFill>
              </a:rPr>
              <a:t>5. God will be honored</a:t>
            </a:r>
          </a:p>
        </p:txBody>
      </p:sp>
      <p:sp>
        <p:nvSpPr>
          <p:cNvPr id="3" name="Content Placeholder 2"/>
          <p:cNvSpPr>
            <a:spLocks noGrp="1"/>
          </p:cNvSpPr>
          <p:nvPr>
            <p:ph idx="1"/>
          </p:nvPr>
        </p:nvSpPr>
        <p:spPr/>
        <p:txBody>
          <a:bodyPr>
            <a:noAutofit/>
          </a:bodyPr>
          <a:lstStyle/>
          <a:p>
            <a:r>
              <a:rPr lang="en-US" sz="5400" dirty="0"/>
              <a:t>Whoever oppresses a poor man insults his Maker, but he who is generous to the needy honors him. </a:t>
            </a:r>
          </a:p>
          <a:p>
            <a:pPr marL="137160" indent="0">
              <a:buNone/>
            </a:pPr>
            <a:r>
              <a:rPr lang="en-US" sz="5400" dirty="0"/>
              <a:t>(Proverbs 14:31)</a:t>
            </a:r>
          </a:p>
        </p:txBody>
      </p:sp>
    </p:spTree>
    <p:extLst>
      <p:ext uri="{BB962C8B-B14F-4D97-AF65-F5344CB8AC3E}">
        <p14:creationId xmlns:p14="http://schemas.microsoft.com/office/powerpoint/2010/main" val="3524057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TotalTime>
  <Words>448</Words>
  <Application>Microsoft Office PowerPoint</Application>
  <PresentationFormat>On-screen Show (4:3)</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BE GENEROUS</vt:lpstr>
      <vt:lpstr>GOD IS VERY GENEROUS</vt:lpstr>
      <vt:lpstr>EXAMPLES OF GENEROUS PEOPLE IN THE BIBLE</vt:lpstr>
      <vt:lpstr>WHY BE GENEROUS:</vt:lpstr>
      <vt:lpstr>1. God promises you’ll be blessed for generosity to the needy.</vt:lpstr>
      <vt:lpstr>2. Light will break in your darkness</vt:lpstr>
      <vt:lpstr>3. God will bless your children.</vt:lpstr>
      <vt:lpstr>4. God will protect, deliver, and restore you</vt:lpstr>
      <vt:lpstr>5. God will be honored</vt:lpstr>
      <vt:lpstr>6. God considers your giving to the poor as a personal gift to him, which he will be faithful to repay.</vt:lpstr>
      <vt:lpstr>7. You will reap in the same way you give.</vt:lpstr>
      <vt:lpstr>8. God will increase your capacity for every kind of good work.</vt:lpstr>
      <vt:lpstr>9. God will enrich you to be increasingly generous.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BE GENEROUS:</dc:title>
  <dc:creator>hp</dc:creator>
  <cp:lastModifiedBy>jamkib81@gmail.com</cp:lastModifiedBy>
  <cp:revision>8</cp:revision>
  <dcterms:created xsi:type="dcterms:W3CDTF">2021-05-01T20:21:40Z</dcterms:created>
  <dcterms:modified xsi:type="dcterms:W3CDTF">2021-05-02T05:59:26Z</dcterms:modified>
</cp:coreProperties>
</file>